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78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35" autoAdjust="0"/>
  </p:normalViewPr>
  <p:slideViewPr>
    <p:cSldViewPr snapToGrid="0">
      <p:cViewPr varScale="1">
        <p:scale>
          <a:sx n="73" d="100"/>
          <a:sy n="73" d="100"/>
        </p:scale>
        <p:origin x="81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7A97F-FB3A-4F3E-A557-821234AFA576}" type="datetimeFigureOut">
              <a:rPr lang="en-SG" smtClean="0"/>
              <a:t>19/5/2024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14787-0154-4165-961A-79DE270B592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431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here, </a:t>
            </a:r>
            <a:r>
              <a:rPr lang="en-US" dirty="0" err="1"/>
              <a:t>i</a:t>
            </a:r>
            <a:r>
              <a:rPr lang="en-US" dirty="0"/>
              <a:t> can see that the Max(Tomato) which has 955 images and Min(Radish) which has 248 images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is a very unbalanced spread of data across the vegetables.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number of images for each vegetable will definitely affect the training and testing of the model, given the unbalanced spread of data..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4787-0154-4165-961A-79DE270B592F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0252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Both of these reasons may cause a Data Imbalance,</a:t>
            </a:r>
          </a:p>
          <a:p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The imbalance between single-vegetable and multi-vegetable images can skew the class distribution in your dataset. If there are significantly more single-vegetable images than multi-vegetable ones (or vice versa), the model may be biased towards the dominant class, potentially leading to suboptimal performance.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4787-0154-4165-961A-79DE270B592F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752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614787-0154-4165-961A-79DE270B592F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6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404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92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39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6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5/19/2024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33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7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090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0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4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09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1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5/19/2024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93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0F0A9-6939-E53D-5F94-3A5C00CE04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r>
              <a:rPr lang="en-US"/>
              <a:t>CA1 Presentation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0E641A-376E-178F-BA15-A3D69BCD4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524024" cy="1576188"/>
          </a:xfrm>
        </p:spPr>
        <p:txBody>
          <a:bodyPr anchor="t">
            <a:normAutofit/>
          </a:bodyPr>
          <a:lstStyle/>
          <a:p>
            <a:r>
              <a:rPr lang="en-US" dirty="0"/>
              <a:t>Loh Yip </a:t>
            </a:r>
            <a:r>
              <a:rPr lang="en-US" dirty="0" err="1"/>
              <a:t>Khai</a:t>
            </a:r>
            <a:endParaRPr lang="en-US" dirty="0"/>
          </a:p>
          <a:p>
            <a:r>
              <a:rPr lang="en-US" dirty="0"/>
              <a:t>P2317454</a:t>
            </a:r>
            <a:endParaRPr lang="en-SG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Triangular abstract background">
            <a:extLst>
              <a:ext uri="{FF2B5EF4-FFF2-40B4-BE49-F238E27FC236}">
                <a16:creationId xmlns:a16="http://schemas.microsoft.com/office/drawing/2014/main" id="{256F1DFE-B058-DFC3-49AD-C6958EC40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1" r="31104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753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D4697-B6BB-881A-D15B-B462A0D9F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700"/>
              <a:t>Converting images to grayscale and 37x37/131x131</a:t>
            </a:r>
            <a:endParaRPr lang="en-SG" sz="27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1DE26E-509C-A38D-C3F8-5F1198BAB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r>
              <a:rPr lang="en-US" dirty="0"/>
              <a:t>I converted the vegetables images in their respective folders to grayscale and 37x 37 as required</a:t>
            </a:r>
          </a:p>
          <a:p>
            <a:r>
              <a:rPr lang="en-US" dirty="0"/>
              <a:t>I also did the same for Test and Validation folder and saved to Test_37 and Validation_37 respectively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ECC84-B0D7-F068-3EA4-724A4A23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130" y="1361253"/>
            <a:ext cx="3774974" cy="26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0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FC3F-6033-56FD-C4C1-D0492676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Base Model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B2D8-090D-B016-C0D8-0383F58B5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81DB9A6D-7C35-D93D-5A61-77D61CCB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0" y="2312276"/>
            <a:ext cx="7785463" cy="43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D6959-54C5-740D-DB8E-D9871662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US" dirty="0"/>
              <a:t>Confusion Matrix for Base Model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F2B6E67-533D-153F-8039-3B4DD9586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r>
              <a:rPr lang="en-US" dirty="0"/>
              <a:t>Cabbage Capsicum, Carrot and </a:t>
            </a:r>
            <a:r>
              <a:rPr lang="en-US" dirty="0" err="1"/>
              <a:t>Raddish</a:t>
            </a:r>
            <a:r>
              <a:rPr lang="en-US" dirty="0"/>
              <a:t> were the worst predicted among the 15 vegetables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EBC012-45AE-92F0-97A3-86A033AF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388" y="1248654"/>
            <a:ext cx="5009071" cy="413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35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DACCA-7961-11F1-8046-71700442C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US" dirty="0"/>
              <a:t>Data Augmentation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FBA02EF-0079-F2E9-298E-5B3CD7E2E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r>
              <a:rPr lang="en-US" dirty="0"/>
              <a:t>I decided to find out if Augmenting the number of Radish Images to be the same as the Tomato(955) since it the highest number, would affect the model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88941-E012-293B-9628-88AA6FE0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562" y="1697319"/>
            <a:ext cx="4794723" cy="290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33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E92D-57E0-F46D-AC45-7D73B34D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Augmentation(Radish)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BC6EC4-30DC-0A96-3E41-87B6C27DD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864" y="1787489"/>
            <a:ext cx="7954272" cy="4780143"/>
          </a:xfrm>
        </p:spPr>
      </p:pic>
    </p:spTree>
    <p:extLst>
      <p:ext uri="{BB962C8B-B14F-4D97-AF65-F5344CB8AC3E}">
        <p14:creationId xmlns:p14="http://schemas.microsoft.com/office/powerpoint/2010/main" val="1694984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1BC11-BE9A-22C3-CEE2-0B85D393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Model After Augmentation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7CD07-B057-8442-2A1F-C442FD86F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8114" y="1787489"/>
            <a:ext cx="7635772" cy="4695957"/>
          </a:xfrm>
        </p:spPr>
      </p:pic>
    </p:spTree>
    <p:extLst>
      <p:ext uri="{BB962C8B-B14F-4D97-AF65-F5344CB8AC3E}">
        <p14:creationId xmlns:p14="http://schemas.microsoft.com/office/powerpoint/2010/main" val="915011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2CC7B-AACD-E2EF-28D4-ACF4FD7D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700"/>
              <a:t>Confusion Matrix(Radish Augmentation)</a:t>
            </a:r>
            <a:endParaRPr lang="en-SG" sz="27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B6281E-AC6A-C6D6-06A6-3D7F6155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-</a:t>
            </a:r>
            <a:r>
              <a:rPr lang="en-US" dirty="0" err="1"/>
              <a:t>Comaparing</a:t>
            </a:r>
            <a:r>
              <a:rPr lang="en-US" dirty="0"/>
              <a:t> the Radish correctly predicted values, it actually increased from 34 to 126, there seems to be an improvement by augmentation.</a:t>
            </a:r>
          </a:p>
          <a:p>
            <a:r>
              <a:rPr lang="en-US" dirty="0"/>
              <a:t>-The beans columns seems to have more wrongly predicted vegetables, which may be caused by the </a:t>
            </a:r>
            <a:r>
              <a:rPr lang="en-US" dirty="0" err="1"/>
              <a:t>augumentation</a:t>
            </a:r>
            <a:r>
              <a:rPr lang="en-US" dirty="0"/>
              <a:t> of the radish images, that may have predicted the wrong vegetables.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627C3A-A14A-6860-EA69-1774BEFC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207" y="652249"/>
            <a:ext cx="5181599" cy="440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40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C4D95-802D-9C50-2B83-FDDDA333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US"/>
              <a:t>Augmentation(Rest of Vegetables)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786949-E129-144C-22E7-8E7101AA3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r>
              <a:rPr lang="en-US" dirty="0"/>
              <a:t>I augmented the rest of the vegetables to 955 images, and stored it in train_augmented_37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A6E18-3561-1D82-224F-579CA34CC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11" y="1170123"/>
            <a:ext cx="5204424" cy="312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57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37FB-7679-E2A6-D027-5730EA3B8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Model (After Augmented IMG)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1DA452-AC7E-B576-EA14-CF26E362E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875" y="2321405"/>
            <a:ext cx="8769350" cy="3634416"/>
          </a:xfrm>
        </p:spPr>
      </p:pic>
    </p:spTree>
    <p:extLst>
      <p:ext uri="{BB962C8B-B14F-4D97-AF65-F5344CB8AC3E}">
        <p14:creationId xmlns:p14="http://schemas.microsoft.com/office/powerpoint/2010/main" val="213804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68AC7-342F-6FEA-065D-E778E4E95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US" sz="3000"/>
              <a:t>Confusion Matrix(After Augmentation)</a:t>
            </a:r>
            <a:endParaRPr lang="en-SG" sz="3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80FF42-5FF2-60B5-94D9-BEAC9C4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 fontScale="77500" lnSpcReduction="20000"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Generally, after augmenting the rest of the vegetables, the correctly predicted vegetable for pumpkin(84 to 105), potato(89 to 124) and Brinjal(85-126) had the most significant improvement, and the wrongly predicted bean images were also reduced slightly. 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However, it seems like the model wrongly predicted more </a:t>
            </a:r>
            <a:r>
              <a:rPr lang="en-US" dirty="0" err="1"/>
              <a:t>bitter_gourd</a:t>
            </a:r>
            <a:r>
              <a:rPr lang="en-US" dirty="0"/>
              <a:t> as cucumber (42 to 69), likely because the shape is similar. Also with Cauliflower and cabbage (44 to 51)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EBF19F4-E112-783A-E1B0-A3C4B66D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604" y="851556"/>
            <a:ext cx="5122806" cy="40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E056-BCB6-5CDB-2952-6066EAC3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PART A: CONVOLUTIONAL NEURAL NETWORK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AC73-F103-02CB-8F01-613291E2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research and exploratory data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engineering or data augmentation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 and evaluation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improvement</a:t>
            </a:r>
          </a:p>
        </p:txBody>
      </p:sp>
    </p:spTree>
    <p:extLst>
      <p:ext uri="{BB962C8B-B14F-4D97-AF65-F5344CB8AC3E}">
        <p14:creationId xmlns:p14="http://schemas.microsoft.com/office/powerpoint/2010/main" val="2031611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462BF-8676-A559-E3AE-5D2017DA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Hyperparameter Tuning/Model Improvement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3A0394-38F1-33EA-75DB-77FFBFCE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r>
              <a:rPr lang="en-US" dirty="0"/>
              <a:t>I decided to use </a:t>
            </a:r>
            <a:r>
              <a:rPr lang="en-US" dirty="0" err="1"/>
              <a:t>GridSearch</a:t>
            </a:r>
            <a:r>
              <a:rPr lang="en-US" dirty="0"/>
              <a:t> to find the best hyperparameters and fit the model again.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F8F8DC-45CE-2295-4A96-2153748A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698" y="1560027"/>
            <a:ext cx="5492054" cy="245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6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6F6C-1EFD-56A9-1B3F-119B2D3E6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Fitting Model with best hyperparameters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AE076-7088-2735-C819-5CBC540FD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500" y="1870972"/>
            <a:ext cx="7723000" cy="4735485"/>
          </a:xfrm>
        </p:spPr>
      </p:pic>
    </p:spTree>
    <p:extLst>
      <p:ext uri="{BB962C8B-B14F-4D97-AF65-F5344CB8AC3E}">
        <p14:creationId xmlns:p14="http://schemas.microsoft.com/office/powerpoint/2010/main" val="2134374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F3CC-60DB-C9F8-DF1E-904D243D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Improvement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BD34DE-2C20-C003-71F6-3638C47E0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588" y="2312988"/>
            <a:ext cx="8355924" cy="3651250"/>
          </a:xfrm>
        </p:spPr>
      </p:pic>
    </p:spTree>
    <p:extLst>
      <p:ext uri="{BB962C8B-B14F-4D97-AF65-F5344CB8AC3E}">
        <p14:creationId xmlns:p14="http://schemas.microsoft.com/office/powerpoint/2010/main" val="3698343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97FE-751E-88E3-6C19-DE5E6CA7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131x 131 and grayscale images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522B3-50FF-F507-8A42-57AB293E8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other CNN Model, I followed similar steps. Only difference is using 131x131 instead of 37x37 and the images dimension.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6943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CD41-FF59-65A9-9F47-2A6E23D51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Matrix(Base and Radish)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E89EB-31CC-299F-C66C-E7B82F752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66" y="1836084"/>
            <a:ext cx="5708359" cy="45796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4188F-F79A-891F-515C-8314C3DF8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83" y="1836084"/>
            <a:ext cx="5668629" cy="457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01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C211-897A-E446-9D83-9B73B095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Matrix(After Augmenting)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5744C5-AD2D-4963-C2AF-B1D6B79D0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522" y="1827169"/>
            <a:ext cx="5560005" cy="4588611"/>
          </a:xfrm>
        </p:spPr>
      </p:pic>
    </p:spTree>
    <p:extLst>
      <p:ext uri="{BB962C8B-B14F-4D97-AF65-F5344CB8AC3E}">
        <p14:creationId xmlns:p14="http://schemas.microsoft.com/office/powerpoint/2010/main" val="240639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249E5-A18D-2C99-1B3A-51070CBB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Accuracies(131x 131)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E1010A-D0D0-AC3E-F455-B9D9B598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325" y="2229039"/>
            <a:ext cx="8769350" cy="9453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4DC23-2DA4-33CF-4318-7B63A3201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514" y="3429000"/>
            <a:ext cx="9170126" cy="10212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180201-C2B8-993B-AE8E-DC5D581B8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514" y="4612593"/>
            <a:ext cx="9489672" cy="9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46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54A52-D82F-10C8-B49A-1E6EB5A5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B: RECURRENT NEURAL NETWORK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DF6D6-3151-CBFD-B2C7-FCBA23CC0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 research and 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engineering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 and evaluation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improvement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881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AD901-180A-E7F2-E888-46BFDDF57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41E36C-1DA4-0E1C-76BB-5788BA829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4822" y="2306457"/>
            <a:ext cx="8402355" cy="4388258"/>
          </a:xfrm>
        </p:spPr>
      </p:pic>
    </p:spTree>
    <p:extLst>
      <p:ext uri="{BB962C8B-B14F-4D97-AF65-F5344CB8AC3E}">
        <p14:creationId xmlns:p14="http://schemas.microsoft.com/office/powerpoint/2010/main" val="4135611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707C-E406-9258-2F1B-7624FD82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EDA(Continued)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7E8730-5363-D6FA-2466-87B1A55CE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A49AAA-64EF-9F62-5271-0E6343393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19" y="2312276"/>
            <a:ext cx="5978362" cy="44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8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5F5D0-EB63-5B97-C4DA-316B245B8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Background research and exploratory data analysis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53045-2285-4886-3912-F06136E4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-Check for the number of images in each of the Test, Validation and Train folders folders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71784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9C07-BB86-B6E3-3B04-5914B575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(Continued)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52BCC6-DA9E-4AB4-F15D-3F436B637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9120" y="2244791"/>
            <a:ext cx="5453759" cy="4554426"/>
          </a:xfrm>
        </p:spPr>
      </p:pic>
    </p:spTree>
    <p:extLst>
      <p:ext uri="{BB962C8B-B14F-4D97-AF65-F5344CB8AC3E}">
        <p14:creationId xmlns:p14="http://schemas.microsoft.com/office/powerpoint/2010/main" val="2613465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D752-6240-11B5-B157-A6C6C7DE5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EDA(Continued)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E0EF41-A6F5-4AAF-37D4-04C410899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287" y="2260736"/>
            <a:ext cx="6735426" cy="4551301"/>
          </a:xfrm>
        </p:spPr>
      </p:pic>
    </p:spTree>
    <p:extLst>
      <p:ext uri="{BB962C8B-B14F-4D97-AF65-F5344CB8AC3E}">
        <p14:creationId xmlns:p14="http://schemas.microsoft.com/office/powerpoint/2010/main" val="2991106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6ED69-3FCA-8601-0EA9-3AE0399C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Training and Testing RNN Model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B4274-EE7E-5E91-C7EE-FE524F46D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0" y="1456127"/>
            <a:ext cx="6313194" cy="394574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AE8DF-3636-9BCD-8FC2-8B0D53465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US" dirty="0"/>
              <a:t>Base Model Accuracy(Only predicting English Review Scores)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81867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6ED69-3FCA-8601-0EA9-3AE0399C0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7615" y="1045596"/>
            <a:ext cx="4148511" cy="1944371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Training and Testing RNN Model</a:t>
            </a:r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35BC8-C2B4-DB5B-BB9B-21DCE9EC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73" y="1198693"/>
            <a:ext cx="6443301" cy="40431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AE8DF-3636-9BCD-8FC2-8B0D53465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106" y="3220279"/>
            <a:ext cx="4023361" cy="2385392"/>
          </a:xfrm>
        </p:spPr>
        <p:txBody>
          <a:bodyPr>
            <a:normAutofit/>
          </a:bodyPr>
          <a:lstStyle/>
          <a:p>
            <a:r>
              <a:rPr lang="en-US" dirty="0"/>
              <a:t>Base Model Accuracy(Predicting all languages review(Malay, Chinese, English))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6674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7A23-B9C2-6FA5-CD27-823DA890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EDA(Continued)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1BCF37-157B-89BC-C359-0BB00ABDC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372" y="2790239"/>
            <a:ext cx="10835255" cy="2305373"/>
          </a:xfrm>
        </p:spPr>
      </p:pic>
    </p:spTree>
    <p:extLst>
      <p:ext uri="{BB962C8B-B14F-4D97-AF65-F5344CB8AC3E}">
        <p14:creationId xmlns:p14="http://schemas.microsoft.com/office/powerpoint/2010/main" val="963578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81DF4-5546-F410-1A36-F08CA4CD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8" y="442913"/>
            <a:ext cx="5197655" cy="1639888"/>
          </a:xfrm>
        </p:spPr>
        <p:txBody>
          <a:bodyPr anchor="b">
            <a:normAutofit/>
          </a:bodyPr>
          <a:lstStyle/>
          <a:p>
            <a:r>
              <a:rPr lang="en-US" sz="3000"/>
              <a:t>Confusion Matric(Base RNN Model)</a:t>
            </a:r>
            <a:endParaRPr lang="en-SG" sz="3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5384DD-ED2F-BDE5-8C01-1578D2D91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85" y="1551812"/>
            <a:ext cx="4429943" cy="375437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EA9218-FB8B-1872-3585-675EC737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38" y="2312988"/>
            <a:ext cx="5197655" cy="3651250"/>
          </a:xfrm>
        </p:spPr>
        <p:txBody>
          <a:bodyPr>
            <a:normAutofit/>
          </a:bodyPr>
          <a:lstStyle/>
          <a:p>
            <a:r>
              <a:rPr lang="en-US" dirty="0"/>
              <a:t>RNN Model seems to predict more Negative Reviews than Positive Reviews based on the Confusion Matrix.</a:t>
            </a:r>
          </a:p>
        </p:txBody>
      </p:sp>
    </p:spTree>
    <p:extLst>
      <p:ext uri="{BB962C8B-B14F-4D97-AF65-F5344CB8AC3E}">
        <p14:creationId xmlns:p14="http://schemas.microsoft.com/office/powerpoint/2010/main" val="554375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5EF4-1A1E-95EE-DC02-3DFB8A76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Imputing More Data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55FF2-C754-57BA-8A49-6E2B8BD81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B18F5-CA69-AF4A-EBD0-87ABBF05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81" y="2312276"/>
            <a:ext cx="6703837" cy="450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74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5281-034B-44DC-63D6-33CE14F8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Confusion Matrix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0F9004-5035-1B25-53A1-7AA4007F8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706" y="2313352"/>
            <a:ext cx="9129638" cy="36362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A2E92-ECAC-8663-AA8D-0A7C50A6F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904" y="5839989"/>
            <a:ext cx="8869242" cy="96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77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8285-7069-CB3E-E8F1-9689B983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Importance of Words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745F4C-F9A5-9127-BC9F-6A6FDC06E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271" y="2312988"/>
            <a:ext cx="7910557" cy="3651250"/>
          </a:xfrm>
        </p:spPr>
      </p:pic>
    </p:spTree>
    <p:extLst>
      <p:ext uri="{BB962C8B-B14F-4D97-AF65-F5344CB8AC3E}">
        <p14:creationId xmlns:p14="http://schemas.microsoft.com/office/powerpoint/2010/main" val="758694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67E4-4D03-A317-F219-3CB4B774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and Train Model Again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94040F-9CB4-8096-9103-2ED83792E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8159" y="2312988"/>
            <a:ext cx="6534782" cy="36512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AA628D-680B-4C43-311F-3EC10E85E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351" y="5964238"/>
            <a:ext cx="6534782" cy="82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0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9756F-2635-28A7-8020-3A0B11F1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US" dirty="0"/>
              <a:t>Test folder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A0404-C2DD-C4E8-B787-958DDD30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r>
              <a:rPr lang="en-US" dirty="0"/>
              <a:t>Test(Folder) - All vegetable folder contains 200 .jpg vegetable images respectively, all images are consistent with the name of the vegetable</a:t>
            </a:r>
            <a:endParaRPr lang="en-SG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07A6D5-E575-8FE6-B13A-DF70BD265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30" y="1082848"/>
            <a:ext cx="3774974" cy="319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51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80B23-5240-B3F6-F551-B96F6983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Matrix(ALL THREE)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95C48-94F1-C8BE-EE3F-D985BF998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854" y="2325188"/>
            <a:ext cx="8442292" cy="34016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8B263-1F81-B090-7861-900A0D63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83" y="5719804"/>
            <a:ext cx="6477033" cy="10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12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357A4-D940-743B-BC02-17CB9F5C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8" y="442913"/>
            <a:ext cx="5197655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Hyperparameter Tuning</a:t>
            </a:r>
            <a:endParaRPr lang="en-S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3BB0C4-07F1-08EE-C9BE-3179F39A0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38" y="2312988"/>
            <a:ext cx="5197655" cy="3651250"/>
          </a:xfrm>
        </p:spPr>
        <p:txBody>
          <a:bodyPr>
            <a:normAutofit/>
          </a:bodyPr>
          <a:lstStyle/>
          <a:p>
            <a:r>
              <a:rPr lang="en-US" dirty="0"/>
              <a:t>I used </a:t>
            </a:r>
            <a:r>
              <a:rPr lang="en-US" dirty="0" err="1"/>
              <a:t>GridSearch</a:t>
            </a:r>
            <a:r>
              <a:rPr lang="en-US" dirty="0"/>
              <a:t> to find the best hyperparameters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EB378F-6B37-5D6E-2DCE-D6F2CD0F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41" y="2082801"/>
            <a:ext cx="5736073" cy="23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50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176C1-8418-EF3D-245A-C38C5AE3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Fit the Model Again with best </a:t>
            </a:r>
            <a:r>
              <a:rPr lang="en-US" dirty="0" err="1"/>
              <a:t>hyperparametes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A4943-64AC-EB90-CB2F-8CDEF5920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580" y="1953759"/>
            <a:ext cx="7367889" cy="4590732"/>
          </a:xfrm>
        </p:spPr>
      </p:pic>
    </p:spTree>
    <p:extLst>
      <p:ext uri="{BB962C8B-B14F-4D97-AF65-F5344CB8AC3E}">
        <p14:creationId xmlns:p14="http://schemas.microsoft.com/office/powerpoint/2010/main" val="1609509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0F650-7BB5-E89F-F165-16E7CBC1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8" y="442913"/>
            <a:ext cx="5197655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Improving model further</a:t>
            </a:r>
            <a:endParaRPr lang="en-SG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627E576-79DD-7900-2ABE-CE18DD65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24" y="1596480"/>
            <a:ext cx="5998962" cy="32694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E583-278C-6D74-C100-D4E85A45A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38" y="2312988"/>
            <a:ext cx="5197655" cy="3651250"/>
          </a:xfrm>
        </p:spPr>
        <p:txBody>
          <a:bodyPr>
            <a:normAutofit/>
          </a:bodyPr>
          <a:lstStyle/>
          <a:p>
            <a:r>
              <a:rPr lang="en-US" dirty="0"/>
              <a:t>Improving Model with Learning Rate Callback and Early Stopping Callback</a:t>
            </a:r>
          </a:p>
          <a:p>
            <a:r>
              <a:rPr lang="en-US" dirty="0"/>
              <a:t>Validation </a:t>
            </a:r>
            <a:r>
              <a:rPr lang="en-US" dirty="0" err="1"/>
              <a:t>mse</a:t>
            </a:r>
            <a:r>
              <a:rPr lang="en-US" dirty="0"/>
              <a:t> and loss improved from 0.0188 to 0.0180</a:t>
            </a:r>
          </a:p>
          <a:p>
            <a:r>
              <a:rPr lang="en-US" dirty="0"/>
              <a:t>Testing loss and </a:t>
            </a:r>
            <a:r>
              <a:rPr lang="en-US" dirty="0" err="1"/>
              <a:t>mse</a:t>
            </a:r>
            <a:r>
              <a:rPr lang="en-US" dirty="0"/>
              <a:t> is also very close to zero</a:t>
            </a:r>
            <a:br>
              <a:rPr lang="en-US" dirty="0"/>
            </a:b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9292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E31EF-8556-A5EE-918B-448B4CE14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42912"/>
            <a:ext cx="5295569" cy="1822123"/>
          </a:xfrm>
        </p:spPr>
        <p:txBody>
          <a:bodyPr anchor="b">
            <a:normAutofit/>
          </a:bodyPr>
          <a:lstStyle/>
          <a:p>
            <a:r>
              <a:rPr lang="en-US" dirty="0"/>
              <a:t>Validation Folder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351BA-0DCB-45E5-65E9-FC068A330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96720"/>
            <a:ext cx="5181599" cy="3467518"/>
          </a:xfrm>
        </p:spPr>
        <p:txBody>
          <a:bodyPr anchor="t">
            <a:normAutofit/>
          </a:bodyPr>
          <a:lstStyle/>
          <a:p>
            <a:r>
              <a:rPr lang="en-US" dirty="0"/>
              <a:t>Validation(Folder)- Same as Test Folder(200 images), Upon visual inspection all the images are correctly </a:t>
            </a:r>
            <a:r>
              <a:rPr lang="en-US" dirty="0" err="1"/>
              <a:t>organised</a:t>
            </a:r>
            <a:r>
              <a:rPr lang="en-US" dirty="0"/>
              <a:t> in their respective folders.</a:t>
            </a:r>
            <a:endParaRPr lang="en-SG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23CEE-046B-D867-6BD5-1E0CAB7B8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30" y="1139473"/>
            <a:ext cx="3774974" cy="308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0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B1FA1-0E57-A8CF-D306-A0BD73CE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03482" cy="1639888"/>
          </a:xfrm>
        </p:spPr>
        <p:txBody>
          <a:bodyPr anchor="b">
            <a:normAutofit/>
          </a:bodyPr>
          <a:lstStyle/>
          <a:p>
            <a:r>
              <a:rPr lang="en-US" dirty="0"/>
              <a:t>Train Folder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33831-F782-9542-2352-91F174C68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03482" cy="365125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Unbalanced number of vegetable images, some of the folders more than the others, moreover, </a:t>
            </a:r>
          </a:p>
          <a:p>
            <a:pPr>
              <a:lnSpc>
                <a:spcPct val="130000"/>
              </a:lnSpc>
            </a:pPr>
            <a:r>
              <a:rPr lang="en-US" dirty="0"/>
              <a:t>-"Bean" folder contained some carrot images and copies which are unwanted. and needs to be removed 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3CCCB-2EFC-8C08-AC80-71298033C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013" y="488203"/>
            <a:ext cx="4706021" cy="2494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C288BE-FE8A-AE7D-2072-1242082E6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110" y="3470596"/>
            <a:ext cx="2689619" cy="23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44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B911-3F81-FEFF-8B23-2BD2DF983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Spread of Vegetable Data(Train data)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00DFF-46BA-4350-89CF-F0AAF4144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8400" y="1875107"/>
            <a:ext cx="7935200" cy="4691826"/>
          </a:xfrm>
        </p:spPr>
      </p:pic>
    </p:spTree>
    <p:extLst>
      <p:ext uri="{BB962C8B-B14F-4D97-AF65-F5344CB8AC3E}">
        <p14:creationId xmlns:p14="http://schemas.microsoft.com/office/powerpoint/2010/main" val="181433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D6D03-DECA-EB8F-83EE-2F55AAFA6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03482" cy="1639888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Train Folder(Continued)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ABCF9-085F-5DDC-7065-FF2B4A91C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03482" cy="3651250"/>
          </a:xfrm>
        </p:spPr>
        <p:txBody>
          <a:bodyPr vert="horz" lIns="109728" tIns="109728" rIns="109728" bIns="91440" rtlCol="0">
            <a:normAutofit/>
          </a:bodyPr>
          <a:lstStyle/>
          <a:p>
            <a:r>
              <a:rPr lang="en-US"/>
              <a:t>Removing Carrot Images in "Bean" folder and removing bean images(copy)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146507-1215-DD58-6008-28C9601FB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636" y="427632"/>
            <a:ext cx="4798775" cy="2615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AF233-3F9C-00DC-FD1B-BE9E3C49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866" y="3470596"/>
            <a:ext cx="1700107" cy="23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1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D13E6-ECBD-33B8-4E2C-5ADAC35CC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103482" cy="1639888"/>
          </a:xfrm>
        </p:spPr>
        <p:txBody>
          <a:bodyPr anchor="b">
            <a:normAutofit/>
          </a:bodyPr>
          <a:lstStyle/>
          <a:p>
            <a:r>
              <a:rPr lang="en-US" dirty="0" err="1"/>
              <a:t>Visualising</a:t>
            </a:r>
            <a:r>
              <a:rPr lang="en-US" dirty="0"/>
              <a:t> some images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94029-E060-D478-C0F4-549BB3915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103482" cy="365125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1500" dirty="0"/>
              <a:t>- Looking at some samples of Beans and Brinjal, I observe that some of the images contained a person's hand while some do not, this may cause inaccuracies while training the model and evaluating the image. </a:t>
            </a:r>
          </a:p>
          <a:p>
            <a:pPr>
              <a:lnSpc>
                <a:spcPct val="130000"/>
              </a:lnSpc>
            </a:pPr>
            <a:r>
              <a:rPr lang="en-US" sz="1500" dirty="0"/>
              <a:t>- Also, some of the images contained multiple of the vegetable(brinjal) while some of the image contained only 1 of that vegetable(bean)</a:t>
            </a:r>
            <a:endParaRPr lang="en-SG" sz="15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0577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9069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AA0F5-3CBE-C7D0-9277-6707B4B9D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216" y="835792"/>
            <a:ext cx="2313072" cy="2313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3F5241-A5DC-7F78-295D-19AAC606E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188" y="3470596"/>
            <a:ext cx="2249462" cy="231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8984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156</TotalTime>
  <Words>907</Words>
  <Application>Microsoft Office PowerPoint</Application>
  <PresentationFormat>Widescreen</PresentationFormat>
  <Paragraphs>88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Meiryo</vt:lpstr>
      <vt:lpstr>Aptos</vt:lpstr>
      <vt:lpstr>Arial</vt:lpstr>
      <vt:lpstr>Consolas</vt:lpstr>
      <vt:lpstr>Corbel</vt:lpstr>
      <vt:lpstr>SketchLinesVTI</vt:lpstr>
      <vt:lpstr>CA1 Presentation</vt:lpstr>
      <vt:lpstr>PART A: CONVOLUTIONAL NEURAL NETWORK </vt:lpstr>
      <vt:lpstr>Background research and exploratory data analysis</vt:lpstr>
      <vt:lpstr>Test folder</vt:lpstr>
      <vt:lpstr>Validation Folder</vt:lpstr>
      <vt:lpstr>Train Folder</vt:lpstr>
      <vt:lpstr>Spread of Vegetable Data(Train data)</vt:lpstr>
      <vt:lpstr>Train Folder(Continued)</vt:lpstr>
      <vt:lpstr>Visualising some images</vt:lpstr>
      <vt:lpstr>Converting images to grayscale and 37x37/131x131</vt:lpstr>
      <vt:lpstr>Creating Base Model</vt:lpstr>
      <vt:lpstr>Confusion Matrix for Base Model</vt:lpstr>
      <vt:lpstr>Data Augmentation</vt:lpstr>
      <vt:lpstr>Data Augmentation(Radish)</vt:lpstr>
      <vt:lpstr>Testing Model After Augmentation</vt:lpstr>
      <vt:lpstr>Confusion Matrix(Radish Augmentation)</vt:lpstr>
      <vt:lpstr>Augmentation(Rest of Vegetables)</vt:lpstr>
      <vt:lpstr>Testing Model (After Augmented IMG)</vt:lpstr>
      <vt:lpstr>Confusion Matrix(After Augmentation)</vt:lpstr>
      <vt:lpstr>Hyperparameter Tuning/Model Improvement</vt:lpstr>
      <vt:lpstr>Fitting Model with best hyperparameters</vt:lpstr>
      <vt:lpstr>Further Improvement</vt:lpstr>
      <vt:lpstr>For 131x 131 and grayscale images</vt:lpstr>
      <vt:lpstr>Confusion Matrix(Base and Radish)</vt:lpstr>
      <vt:lpstr>Confusion Matrix(After Augmenting)</vt:lpstr>
      <vt:lpstr>Accuracies(131x 131)</vt:lpstr>
      <vt:lpstr>PART B: RECURRENT NEURAL NETWORK </vt:lpstr>
      <vt:lpstr>Exploratory Data Analysis</vt:lpstr>
      <vt:lpstr>EDA(Continued)</vt:lpstr>
      <vt:lpstr>EDA (Continued)</vt:lpstr>
      <vt:lpstr>EDA(Continued)</vt:lpstr>
      <vt:lpstr>Training and Testing RNN Model</vt:lpstr>
      <vt:lpstr>Training and Testing RNN Model</vt:lpstr>
      <vt:lpstr>EDA(Continued)</vt:lpstr>
      <vt:lpstr>Confusion Matric(Base RNN Model)</vt:lpstr>
      <vt:lpstr>Imputing More Data</vt:lpstr>
      <vt:lpstr>Comparing Confusion Matrix</vt:lpstr>
      <vt:lpstr>Visualizing Importance of Words</vt:lpstr>
      <vt:lpstr>Test and Train Model Again</vt:lpstr>
      <vt:lpstr>Confusion Matrix(ALL THREE)</vt:lpstr>
      <vt:lpstr>Hyperparameter Tuning</vt:lpstr>
      <vt:lpstr>Fit the Model Again with best hyperparametes</vt:lpstr>
      <vt:lpstr>Improving model further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CA1 Presentation</dc:title>
  <dc:creator>LOH YIP KHAI</dc:creator>
  <cp:lastModifiedBy>LOH YIP KHAI</cp:lastModifiedBy>
  <cp:revision>3</cp:revision>
  <dcterms:created xsi:type="dcterms:W3CDTF">2024-05-19T12:58:52Z</dcterms:created>
  <dcterms:modified xsi:type="dcterms:W3CDTF">2024-05-19T15:35:01Z</dcterms:modified>
</cp:coreProperties>
</file>